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7"/>
  </p:notesMasterIdLst>
  <p:sldIdLst>
    <p:sldId id="327" r:id="rId2"/>
    <p:sldId id="281" r:id="rId3"/>
    <p:sldId id="328" r:id="rId4"/>
    <p:sldId id="284" r:id="rId5"/>
    <p:sldId id="330" r:id="rId6"/>
    <p:sldId id="308" r:id="rId7"/>
    <p:sldId id="309" r:id="rId8"/>
    <p:sldId id="312" r:id="rId9"/>
    <p:sldId id="313" r:id="rId10"/>
    <p:sldId id="318" r:id="rId11"/>
    <p:sldId id="323" r:id="rId12"/>
    <p:sldId id="324" r:id="rId13"/>
    <p:sldId id="326" r:id="rId14"/>
    <p:sldId id="331" r:id="rId15"/>
    <p:sldId id="322" r:id="rId16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50" autoAdjust="0"/>
  </p:normalViewPr>
  <p:slideViewPr>
    <p:cSldViewPr snapToGrid="0">
      <p:cViewPr>
        <p:scale>
          <a:sx n="70" d="100"/>
          <a:sy n="70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510B-F58B-4614-A649-57267D2FCB2C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85AA4-EAF4-421A-8460-A75D0761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DD1-92F5-493F-9999-44585F18E8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Interior page</a:t>
            </a:r>
          </a:p>
          <a:p>
            <a:r>
              <a:rPr lang="en-US" altLang="en-US"/>
              <a:t>Headline and body copy left justified</a:t>
            </a:r>
          </a:p>
          <a:p>
            <a:r>
              <a:rPr lang="en-US" altLang="en-US"/>
              <a:t>This background should be used for all interior pages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6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161" y="5911851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2" y="6035677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1095068" y="3886200"/>
            <a:ext cx="73152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b="1" dirty="0" smtClean="0">
                <a:latin typeface="+mn-lt"/>
              </a:rPr>
              <a:t>Water Users Workshop – March 2017</a:t>
            </a:r>
          </a:p>
          <a:p>
            <a:pPr algn="ctr">
              <a:buNone/>
            </a:pPr>
            <a:endParaRPr lang="en-US" altLang="en-US" sz="1800" b="1" dirty="0">
              <a:latin typeface="Verdana" pitchFamily="34" charset="0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ヒラギノ角ゴ Pro W3" charset="-128"/>
                <a:sym typeface="Gill Sans" charset="0"/>
              </a:rPr>
              <a:t>James Greer,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latin typeface="+mn-lt"/>
                <a:ea typeface="ヒラギノ角ゴ Pro W3" charset="-128"/>
                <a:sym typeface="Gill Sans" charset="0"/>
              </a:rPr>
              <a:t>Assistant State Engineer – Technical Services</a:t>
            </a: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989439" y="1201022"/>
            <a:ext cx="468630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Updates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latin typeface="Times New Roman" pitchFamily="18" charset="0"/>
              </a:rPr>
              <a:t>Water Use Program</a:t>
            </a:r>
            <a:endParaRPr lang="en-US" altLang="en-US" sz="4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9297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H.B. 305 – 2016 Legislative Session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2146110"/>
            <a:ext cx="8229600" cy="4526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Water Rights and Resources Amendments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2400" cap="none" dirty="0" smtClean="0">
                <a:solidFill>
                  <a:schemeClr val="accent1"/>
                </a:solidFill>
              </a:rPr>
              <a:t>Rep </a:t>
            </a:r>
            <a:r>
              <a:rPr lang="en-US" sz="2400" cap="none" dirty="0">
                <a:solidFill>
                  <a:schemeClr val="accent1"/>
                </a:solidFill>
              </a:rPr>
              <a:t>B</a:t>
            </a:r>
            <a:r>
              <a:rPr lang="en-US" sz="2400" cap="none" dirty="0" smtClean="0">
                <a:solidFill>
                  <a:schemeClr val="accent1"/>
                </a:solidFill>
              </a:rPr>
              <a:t>riscoe, </a:t>
            </a:r>
            <a:r>
              <a:rPr lang="en-US" sz="2400" cap="none" dirty="0">
                <a:solidFill>
                  <a:schemeClr val="accent1"/>
                </a:solidFill>
              </a:rPr>
              <a:t>S</a:t>
            </a:r>
            <a:r>
              <a:rPr lang="en-US" sz="2400" cap="none" dirty="0" smtClean="0">
                <a:solidFill>
                  <a:schemeClr val="accent1"/>
                </a:solidFill>
              </a:rPr>
              <a:t>en </a:t>
            </a:r>
            <a:r>
              <a:rPr lang="en-US" sz="2400" cap="none" dirty="0">
                <a:solidFill>
                  <a:schemeClr val="accent1"/>
                </a:solidFill>
              </a:rPr>
              <a:t>D</a:t>
            </a:r>
            <a:r>
              <a:rPr lang="en-US" sz="2400" cap="none" dirty="0" smtClean="0">
                <a:solidFill>
                  <a:schemeClr val="accent1"/>
                </a:solidFill>
              </a:rPr>
              <a:t>ayton</a:t>
            </a:r>
          </a:p>
          <a:p>
            <a:r>
              <a:rPr lang="en-US" sz="2400" cap="none" dirty="0" smtClean="0">
                <a:solidFill>
                  <a:schemeClr val="accent1"/>
                </a:solidFill>
              </a:rPr>
              <a:t>Deals With The Accuracy Of Water Use Data</a:t>
            </a:r>
          </a:p>
          <a:p>
            <a:r>
              <a:rPr lang="en-US" sz="2400" cap="none" dirty="0" smtClean="0">
                <a:solidFill>
                  <a:schemeClr val="accent1"/>
                </a:solidFill>
              </a:rPr>
              <a:t>Requires Certified Operator Or Professional Engineer To Verify Accuracy Of Submitted Water Data</a:t>
            </a:r>
          </a:p>
          <a:p>
            <a:r>
              <a:rPr lang="en-US" sz="2400" cap="none" dirty="0" smtClean="0">
                <a:solidFill>
                  <a:schemeClr val="accent1"/>
                </a:solidFill>
              </a:rPr>
              <a:t>Provides New </a:t>
            </a:r>
            <a:r>
              <a:rPr lang="en-US" sz="2400" dirty="0" smtClean="0">
                <a:solidFill>
                  <a:schemeClr val="accent1"/>
                </a:solidFill>
              </a:rPr>
              <a:t>Funding</a:t>
            </a:r>
            <a:endParaRPr lang="en-US" sz="2400" cap="none" dirty="0" smtClean="0">
              <a:solidFill>
                <a:schemeClr val="accent1"/>
              </a:solidFill>
            </a:endParaRPr>
          </a:p>
          <a:p>
            <a:r>
              <a:rPr lang="en-US" sz="2400" cap="none" dirty="0" smtClean="0">
                <a:solidFill>
                  <a:schemeClr val="accent1"/>
                </a:solidFill>
              </a:rPr>
              <a:t>Required To Draft Administrative Rule</a:t>
            </a:r>
            <a:endParaRPr lang="en-US" sz="2400" cap="none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4" y="11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Rule R655-17. Water Use Data Reporting and Verification.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6" y="2064223"/>
            <a:ext cx="8229600" cy="4526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cap="none" dirty="0" smtClean="0"/>
              <a:t>4.3 If A Public Water Supplier Does Not Return The Water Use Data Form Or Knowingly Reports Inaccurate Data The System Will Be Reported To The Division Of Drinking Water</a:t>
            </a:r>
          </a:p>
          <a:p>
            <a:pPr marL="0" indent="0">
              <a:buNone/>
            </a:pPr>
            <a:endParaRPr lang="en-US" sz="2400" cap="non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cap="none" dirty="0"/>
              <a:t>5.2 To facilitate the collection of water use data, the state engineer may require a water user install telemetry equipment on any measurement required under 73-5-4 in circumstances where conflicts among water users has been demonstrated.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55" y="722726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Drinking Water Rule Changes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24" y="1950386"/>
            <a:ext cx="8229600" cy="45262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0" b="1" cap="none" dirty="0"/>
              <a:t>R309-105-15. Report Submittal.</a:t>
            </a:r>
          </a:p>
          <a:p>
            <a:pPr marL="457200" lvl="1" indent="0">
              <a:buNone/>
            </a:pPr>
            <a:r>
              <a:rPr lang="en-US" sz="9600" cap="none" dirty="0"/>
              <a:t>(1) A public water system shall submit water use data if required by a state agency and shall verify the accuracy of the data by including a certification by a certified operator or a professional engineer performing the duties of a certified operator.</a:t>
            </a:r>
          </a:p>
          <a:p>
            <a:pPr marL="0" indent="0">
              <a:buNone/>
            </a:pPr>
            <a:endParaRPr lang="en-US" sz="7200" cap="none" dirty="0" smtClean="0"/>
          </a:p>
          <a:p>
            <a:pPr marL="0" indent="0">
              <a:buNone/>
            </a:pPr>
            <a:r>
              <a:rPr lang="en-US" sz="8000" b="1" cap="none" dirty="0" smtClean="0"/>
              <a:t>R309-400-12</a:t>
            </a:r>
            <a:r>
              <a:rPr lang="en-US" sz="8000" b="1" cap="none" dirty="0"/>
              <a:t>. Reporting and Record Maintenance Issues.</a:t>
            </a:r>
          </a:p>
          <a:p>
            <a:pPr marL="457200" lvl="1" indent="0">
              <a:buNone/>
            </a:pPr>
            <a:r>
              <a:rPr lang="en-US" sz="9600" cap="none" dirty="0" smtClean="0"/>
              <a:t>(</a:t>
            </a:r>
            <a:r>
              <a:rPr lang="en-US" sz="9600" cap="none" dirty="0"/>
              <a:t>3) Annual and Other Reports:</a:t>
            </a:r>
          </a:p>
          <a:p>
            <a:pPr marL="457200" lvl="1" indent="0">
              <a:buNone/>
            </a:pPr>
            <a:r>
              <a:rPr lang="en-US" sz="9600" cap="none" dirty="0" smtClean="0"/>
              <a:t>	(</a:t>
            </a:r>
            <a:r>
              <a:rPr lang="en-US" sz="9600" cap="none" dirty="0"/>
              <a:t>a) A public water system that fails to submit water use data required by a state agency or fails to verify the accuracy of the data by including a certification by a certified operator or a professional engineer performing the duties of a certified operator shall be assessed 50 points.</a:t>
            </a:r>
          </a:p>
          <a:p>
            <a:pPr marL="0" indent="0">
              <a:buNone/>
            </a:pPr>
            <a:endParaRPr lang="en-US" sz="72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/>
          </p:cNvSpPr>
          <p:nvPr/>
        </p:nvSpPr>
        <p:spPr bwMode="auto">
          <a:xfrm>
            <a:off x="934403" y="1348740"/>
            <a:ext cx="6629400" cy="45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Verdana" charset="0"/>
              <a:sym typeface="Verdana" charset="0"/>
            </a:endParaRPr>
          </a:p>
        </p:txBody>
      </p:sp>
      <p:sp>
        <p:nvSpPr>
          <p:cNvPr id="2" name="AutoShape 2" descr="Displaying State_canal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Displaying Cache_County_canals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599" y="1600202"/>
            <a:ext cx="304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Systems Visited </a:t>
            </a:r>
          </a:p>
          <a:p>
            <a:endParaRPr lang="en-US" dirty="0"/>
          </a:p>
          <a:p>
            <a:r>
              <a:rPr lang="en-US" dirty="0"/>
              <a:t>Systems Reported</a:t>
            </a:r>
          </a:p>
          <a:p>
            <a:endParaRPr lang="en-US" dirty="0"/>
          </a:p>
          <a:p>
            <a:r>
              <a:rPr lang="en-US" dirty="0"/>
              <a:t>Systems Not Reported</a:t>
            </a:r>
          </a:p>
          <a:p>
            <a:endParaRPr lang="en-US" dirty="0"/>
          </a:p>
          <a:p>
            <a:r>
              <a:rPr lang="en-US" dirty="0"/>
              <a:t>Systems Unwilling to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048" y="5724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Public Water Suppliers </a:t>
            </a:r>
          </a:p>
          <a:p>
            <a:pPr algn="ctr"/>
            <a:r>
              <a:rPr lang="en-US" sz="2400" dirty="0"/>
              <a:t>Water Use Data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638801" y="1676402"/>
            <a:ext cx="228599" cy="249555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1" y="2209802"/>
            <a:ext cx="228599" cy="249555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638801" y="2743202"/>
            <a:ext cx="228599" cy="249555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638801" y="3276602"/>
            <a:ext cx="228599" cy="24955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871"/>
            <a:ext cx="5500047" cy="65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68" y="2679298"/>
            <a:ext cx="57340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1" y="2066925"/>
            <a:ext cx="6317092" cy="17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955" y="722726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New Online Reporting System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3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CMILLIS\Pictures\we_help_you_think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95" y="1637729"/>
            <a:ext cx="4239564" cy="42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3636" y="1071726"/>
            <a:ext cx="5520690" cy="97155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Think Big!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 bwMode="auto">
          <a:xfrm>
            <a:off x="1656838" y="1242691"/>
            <a:ext cx="37340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2" rIns="82292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Eric </a:t>
            </a:r>
            <a:r>
              <a:rPr lang="en-US" sz="1800" dirty="0">
                <a:solidFill>
                  <a:srgbClr val="0000FF"/>
                </a:solidFill>
                <a:latin typeface="Verdana" pitchFamily="34" charset="0"/>
              </a:rPr>
              <a:t>K. Klotz, P.E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Water Conservation and Education Section Manager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Utah </a:t>
            </a:r>
            <a:r>
              <a:rPr lang="en-US" sz="1800" dirty="0">
                <a:solidFill>
                  <a:srgbClr val="0000FF"/>
                </a:solidFill>
                <a:latin typeface="Verdana" pitchFamily="34" charset="0"/>
              </a:rPr>
              <a:t>Division of Water 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Resources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ericklotz@utah.gov</a:t>
            </a:r>
            <a:endParaRPr lang="en-US" sz="1800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1" y="1460305"/>
            <a:ext cx="1342870" cy="1421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3492989"/>
            <a:ext cx="1342869" cy="1470640"/>
          </a:xfrm>
          <a:prstGeom prst="rect">
            <a:avLst/>
          </a:prstGeom>
        </p:spPr>
      </p:pic>
      <p:sp>
        <p:nvSpPr>
          <p:cNvPr id="8" name="Text Box 3"/>
          <p:cNvSpPr txBox="1">
            <a:spLocks/>
          </p:cNvSpPr>
          <p:nvPr/>
        </p:nvSpPr>
        <p:spPr bwMode="auto">
          <a:xfrm>
            <a:off x="1656838" y="3581835"/>
            <a:ext cx="32017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2" rIns="82292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James Greer, </a:t>
            </a:r>
            <a:r>
              <a:rPr lang="en-US" sz="1800" dirty="0">
                <a:solidFill>
                  <a:srgbClr val="0000FF"/>
                </a:solidFill>
                <a:latin typeface="Verdana" pitchFamily="34" charset="0"/>
              </a:rPr>
              <a:t>P.E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Assistant State Engineer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Utah </a:t>
            </a:r>
            <a:r>
              <a:rPr lang="en-US" sz="1800" dirty="0">
                <a:solidFill>
                  <a:srgbClr val="0000FF"/>
                </a:solidFill>
                <a:latin typeface="Verdana" pitchFamily="34" charset="0"/>
              </a:rPr>
              <a:t>Division of Water </a:t>
            </a: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Rights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Verdana" pitchFamily="34" charset="0"/>
              </a:rPr>
              <a:t>jamesgreer@utah.gov</a:t>
            </a:r>
            <a:endParaRPr lang="en-US" sz="1800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460310" y="1365915"/>
            <a:ext cx="5786651" cy="1219200"/>
          </a:xfrm>
        </p:spPr>
        <p:txBody>
          <a:bodyPr>
            <a:normAutofit fontScale="90000"/>
          </a:bodyPr>
          <a:lstStyle/>
          <a:p>
            <a:r>
              <a:rPr lang="en-US" alt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5300" b="1" i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altLang="en-US" sz="5300" b="1" i="1" dirty="0">
                <a:solidFill>
                  <a:schemeClr val="accent1">
                    <a:lumMod val="75000"/>
                  </a:schemeClr>
                </a:solidFill>
              </a:rPr>
              <a:t>is the Water Use Program?</a:t>
            </a:r>
            <a: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40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05970" y="3000312"/>
            <a:ext cx="61687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USGS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Utah Division of Water Rights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Utah Division of Water Resources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i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Utah Division of Drinking Water</a:t>
            </a:r>
            <a:endParaRPr lang="en-US" altLang="en-US" sz="3200" b="1" i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4276" y="1282890"/>
            <a:ext cx="8181848" cy="4981432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73-5-8  </a:t>
            </a:r>
            <a:b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Reports by users to engineer.</a:t>
            </a: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Every person using water from any river system or water source, when requested by the state engineer, shall within 30 days after such request report.</a:t>
            </a:r>
            <a:endParaRPr lang="en-US" altLang="en-US" sz="4000" b="1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Grp="1"/>
          </p:cNvSpPr>
          <p:nvPr>
            <p:ph type="title"/>
          </p:nvPr>
        </p:nvSpPr>
        <p:spPr>
          <a:xfrm>
            <a:off x="1572905" y="1123666"/>
            <a:ext cx="58293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Water Use Data is Used for:</a:t>
            </a:r>
          </a:p>
        </p:txBody>
      </p:sp>
      <p:sp>
        <p:nvSpPr>
          <p:cNvPr id="20484" name="Rectangle 1028"/>
          <p:cNvSpPr>
            <a:spLocks noGrp="1"/>
          </p:cNvSpPr>
          <p:nvPr>
            <p:ph idx="1"/>
          </p:nvPr>
        </p:nvSpPr>
        <p:spPr>
          <a:xfrm>
            <a:off x="532263" y="2118826"/>
            <a:ext cx="8338781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USGS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Resources Planning Programs and Efforts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Water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policy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financial assistance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 of water supply and water use.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Rights Proof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evaluate the efficiency of their own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7"/>
          <p:cNvSpPr>
            <a:spLocks noGrp="1"/>
          </p:cNvSpPr>
          <p:nvPr>
            <p:ph type="title"/>
          </p:nvPr>
        </p:nvSpPr>
        <p:spPr>
          <a:xfrm>
            <a:off x="1572905" y="1123666"/>
            <a:ext cx="58293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How is the water use data collected?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4" name="Rectangle 1028"/>
          <p:cNvSpPr>
            <a:spLocks noGrp="1"/>
          </p:cNvSpPr>
          <p:nvPr>
            <p:ph idx="1"/>
          </p:nvPr>
        </p:nvSpPr>
        <p:spPr>
          <a:xfrm>
            <a:off x="532263" y="2756848"/>
            <a:ext cx="8338781" cy="3887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Annual Survey		Paper / Electronic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" y="169606"/>
            <a:ext cx="8762999" cy="8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1" y="3316405"/>
            <a:ext cx="3172503" cy="32686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6405"/>
            <a:ext cx="3461982" cy="32686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8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0"/>
            <a:ext cx="6656294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1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371</Words>
  <Application>Microsoft Office PowerPoint</Application>
  <PresentationFormat>Overhead</PresentationFormat>
  <Paragraphs>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What is the Water Use Program? </vt:lpstr>
      <vt:lpstr>73-5-8   Reports by users to engineer.  Every person using water from any river system or water source, when requested by the state engineer, shall within 30 days after such request report.</vt:lpstr>
      <vt:lpstr>Water Use Data is Used for:</vt:lpstr>
      <vt:lpstr>How is the water use data collected?</vt:lpstr>
      <vt:lpstr>PowerPoint Presentation</vt:lpstr>
      <vt:lpstr>PowerPoint Presentation</vt:lpstr>
      <vt:lpstr>PowerPoint Presentation</vt:lpstr>
      <vt:lpstr>PowerPoint Presentation</vt:lpstr>
      <vt:lpstr>H.B. 305 – 2016 Legislative Session</vt:lpstr>
      <vt:lpstr>Rule R655-17. Water Use Data Reporting and Verification.</vt:lpstr>
      <vt:lpstr>Drinking Water Rule Changes</vt:lpstr>
      <vt:lpstr>PowerPoint Presentation</vt:lpstr>
      <vt:lpstr>New Online Reporting System</vt:lpstr>
      <vt:lpstr>Think Big!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Austin</dc:creator>
  <cp:lastModifiedBy>Utah</cp:lastModifiedBy>
  <cp:revision>41</cp:revision>
  <dcterms:created xsi:type="dcterms:W3CDTF">2016-02-25T15:36:57Z</dcterms:created>
  <dcterms:modified xsi:type="dcterms:W3CDTF">2017-03-19T23:50:14Z</dcterms:modified>
</cp:coreProperties>
</file>